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325" r:id="rId5"/>
    <p:sldId id="326" r:id="rId6"/>
    <p:sldId id="327" r:id="rId7"/>
    <p:sldId id="328" r:id="rId8"/>
    <p:sldId id="329" r:id="rId9"/>
    <p:sldId id="330" r:id="rId10"/>
    <p:sldId id="332" r:id="rId11"/>
    <p:sldId id="331" r:id="rId12"/>
    <p:sldId id="333" r:id="rId13"/>
    <p:sldId id="33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EFFFF"/>
                </a:solidFill>
              </a:rPr>
              <a:t>Traditional methodology vs latest methodology</a:t>
            </a:r>
            <a:endParaRPr lang="en-US" sz="4000" dirty="0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 dirty="0" smtClean="0">
                <a:solidFill>
                  <a:srgbClr val="FEFFFF"/>
                </a:solidFill>
              </a:rPr>
              <a:t>VAISHALI SC</a:t>
            </a:r>
            <a:endParaRPr lang="en-US" sz="16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anagementhelp.org/wp-content/uploads/2022/02/7typesofagilemethodologies4-1024x7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1" y="166969"/>
            <a:ext cx="8878661" cy="64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a complete and stable product through careful planning, clear documentation, and a step-by-step development process</a:t>
            </a:r>
            <a:r>
              <a:rPr lang="en-US" dirty="0" smtClean="0"/>
              <a:t>.</a:t>
            </a:r>
          </a:p>
          <a:p>
            <a:r>
              <a:rPr lang="en-US" dirty="0"/>
              <a:t>Follow a structured, phase-by-phase approach to reduce risks and ensure predictable project outcomes.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methodology 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81018" y="1264555"/>
            <a:ext cx="826606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Step-by-step, structured approach to software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Examples: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Waterfall Model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V-Model (Verification and Validation)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Incremental Model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Spiral Model (early version)</a:t>
            </a:r>
          </a:p>
          <a:p>
            <a:pPr marL="0" lv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chemeClr val="tx1"/>
                </a:solidFill>
                <a:latin typeface="+mj-lt"/>
              </a:rPr>
              <a:t>Traditional methodology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7" name="Picture 3" descr="https://www.cs.uct.ac.za/mit_notes/human_computer_interaction/htmls/images/03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71" y="1905000"/>
            <a:ext cx="5428343" cy="407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122" name="Picture 2" descr="https://i.pinimg.com/736x/b1/76/1d/b1761d1cc20ae61c86cdd6fb59c979b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231" y="1166191"/>
            <a:ext cx="6805603" cy="446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92925" y="248819"/>
            <a:ext cx="8000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+mj-ea"/>
                <a:cs typeface="+mj-cs"/>
              </a:rPr>
              <a:t>Process of traditional methodology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9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612" y="743379"/>
            <a:ext cx="8911687" cy="1280890"/>
          </a:xfrm>
        </p:spPr>
        <p:txBody>
          <a:bodyPr/>
          <a:lstStyle/>
          <a:p>
            <a:r>
              <a:rPr lang="en-IN" dirty="0" smtClean="0"/>
              <a:t>ADVANTAGES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732612" y="1804949"/>
            <a:ext cx="5530658" cy="222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Easy to manage (structured process)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Well-documented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Good for small, simple projects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Clear milestones and deadlines</a:t>
            </a:r>
          </a:p>
        </p:txBody>
      </p:sp>
      <p:pic>
        <p:nvPicPr>
          <p:cNvPr id="2052" name="Picture 4" descr="https://leakpack.com/wp-content/uploads/2017/06/advantage-and-disadvantage-of-mechanical-se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3"/>
          <a:stretch/>
        </p:blipFill>
        <p:spPr bwMode="auto">
          <a:xfrm>
            <a:off x="9263270" y="4026006"/>
            <a:ext cx="2752076" cy="24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38" y="852710"/>
            <a:ext cx="8911687" cy="1280890"/>
          </a:xfrm>
        </p:spPr>
        <p:txBody>
          <a:bodyPr/>
          <a:lstStyle/>
          <a:p>
            <a:r>
              <a:rPr lang="en-IN" dirty="0" smtClean="0"/>
              <a:t>DRAWBACKS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196438" y="1984230"/>
            <a:ext cx="4129657" cy="222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Rigid and inflexible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Difficult to adapt to changes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Late testing — bugs found late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risk if requirements are wrong</a:t>
            </a:r>
          </a:p>
        </p:txBody>
      </p:sp>
      <p:pic>
        <p:nvPicPr>
          <p:cNvPr id="5" name="Picture 4" descr="https://leakpack.com/wp-content/uploads/2017/06/advantage-and-disadvantage-of-mechanical-se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6"/>
          <a:stretch/>
        </p:blipFill>
        <p:spPr bwMode="auto">
          <a:xfrm>
            <a:off x="9250017" y="4277798"/>
            <a:ext cx="2749150" cy="24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1253522"/>
            <a:ext cx="8915399" cy="1468800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from Traditional to Modern Software Development Methodologies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1" y="2973537"/>
            <a:ext cx="8915399" cy="860400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To overcome the limitations of traditional models like rigidity, late testing, and poor flexibility, the software industry introduced modern methodologies.</a:t>
            </a:r>
            <a:br>
              <a:rPr lang="en-US" sz="1800" dirty="0"/>
            </a:br>
            <a:r>
              <a:rPr lang="en-US" sz="1800" dirty="0"/>
              <a:t>These new </a:t>
            </a:r>
            <a:r>
              <a:rPr lang="en-US" sz="1800" dirty="0" smtClean="0"/>
              <a:t>models such </a:t>
            </a:r>
            <a:r>
              <a:rPr lang="en-US" sz="1800" dirty="0"/>
              <a:t>as Agile, Scrum, DevOps, and </a:t>
            </a:r>
            <a:r>
              <a:rPr lang="en-US" sz="1800" dirty="0" smtClean="0"/>
              <a:t>Lean focus </a:t>
            </a:r>
            <a:r>
              <a:rPr lang="en-US" sz="1800" dirty="0"/>
              <a:t>on flexibility, continuous </a:t>
            </a:r>
            <a:r>
              <a:rPr lang="en-US" sz="1800" dirty="0" smtClean="0"/>
              <a:t>improvement , </a:t>
            </a:r>
            <a:r>
              <a:rPr lang="en-US" sz="1800" dirty="0"/>
              <a:t>and faster delivery of working software.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600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4230" y="769884"/>
            <a:ext cx="8911687" cy="1280890"/>
          </a:xfrm>
        </p:spPr>
        <p:txBody>
          <a:bodyPr/>
          <a:lstStyle/>
          <a:p>
            <a:r>
              <a:rPr lang="en-IN" dirty="0"/>
              <a:t>Latest </a:t>
            </a:r>
            <a:r>
              <a:rPr lang="en-IN" dirty="0" smtClean="0"/>
              <a:t>Methodologies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6465" y="1073427"/>
            <a:ext cx="4606718" cy="377762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Agile Model</a:t>
            </a:r>
          </a:p>
          <a:p>
            <a:pPr>
              <a:lnSpc>
                <a:spcPct val="200000"/>
              </a:lnSpc>
            </a:pPr>
            <a:r>
              <a:rPr lang="en-IN" dirty="0"/>
              <a:t>Scrum</a:t>
            </a:r>
          </a:p>
          <a:p>
            <a:pPr>
              <a:lnSpc>
                <a:spcPct val="200000"/>
              </a:lnSpc>
            </a:pPr>
            <a:r>
              <a:rPr lang="en-IN" dirty="0"/>
              <a:t>DevOps</a:t>
            </a:r>
          </a:p>
          <a:p>
            <a:pPr>
              <a:lnSpc>
                <a:spcPct val="200000"/>
              </a:lnSpc>
            </a:pPr>
            <a:r>
              <a:rPr lang="en-IN" dirty="0"/>
              <a:t>Extreme Programming (XP)</a:t>
            </a:r>
          </a:p>
          <a:p>
            <a:pPr>
              <a:lnSpc>
                <a:spcPct val="200000"/>
              </a:lnSpc>
            </a:pPr>
            <a:r>
              <a:rPr lang="en-IN" dirty="0"/>
              <a:t>Kanban</a:t>
            </a:r>
          </a:p>
          <a:p>
            <a:pPr>
              <a:lnSpc>
                <a:spcPct val="200000"/>
              </a:lnSpc>
            </a:pPr>
            <a:r>
              <a:rPr lang="en-IN" dirty="0"/>
              <a:t>Lean Software Development</a:t>
            </a:r>
          </a:p>
          <a:p>
            <a:pPr>
              <a:lnSpc>
                <a:spcPct val="2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0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1491" y="716875"/>
            <a:ext cx="8911687" cy="926394"/>
          </a:xfrm>
        </p:spPr>
        <p:txBody>
          <a:bodyPr/>
          <a:lstStyle/>
          <a:p>
            <a:r>
              <a:rPr lang="en-IN" dirty="0" smtClean="0"/>
              <a:t>Agile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1491" y="1905000"/>
            <a:ext cx="7866753" cy="160351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Agile is a flexible, iterative approach to software development.</a:t>
            </a:r>
            <a:br>
              <a:rPr lang="en-US" dirty="0"/>
            </a:br>
            <a:r>
              <a:rPr lang="en-US" dirty="0"/>
              <a:t>It breaks projects into small parts called sprints, where teams continuously plan, develop, test, and deliver working software.</a:t>
            </a:r>
            <a:br>
              <a:rPr lang="en-US" dirty="0"/>
            </a:br>
            <a:r>
              <a:rPr lang="en-US" dirty="0"/>
              <a:t>Agile focuses on customer collaboration, quick feedback, and adapting to changes easily to ensure faster and better results.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25" y="3508513"/>
            <a:ext cx="6217284" cy="31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618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www.w3.org/XML/1998/namespace"/>
    <ds:schemaRef ds:uri="http://purl.org/dc/elements/1.1/"/>
    <ds:schemaRef ds:uri="http://purl.org/dc/terms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0</TotalTime>
  <Words>176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Traditional methodology vs latest methodology</vt:lpstr>
      <vt:lpstr>Objectives</vt:lpstr>
      <vt:lpstr>Traditional methodology  </vt:lpstr>
      <vt:lpstr> </vt:lpstr>
      <vt:lpstr>ADVANTAGES </vt:lpstr>
      <vt:lpstr>DRAWBACKS</vt:lpstr>
      <vt:lpstr>Evolution from Traditional to Modern Software Development Methodologies</vt:lpstr>
      <vt:lpstr>Latest Methodologies</vt:lpstr>
      <vt:lpstr>Agile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2025-04-28T04:28:01Z</dcterms:created>
  <dcterms:modified xsi:type="dcterms:W3CDTF">2025-04-28T06:05:51Z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